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5" r:id="rId7"/>
    <p:sldId id="267" r:id="rId8"/>
    <p:sldId id="266" r:id="rId9"/>
    <p:sldId id="268" r:id="rId10"/>
    <p:sldId id="269"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1" d="100"/>
          <a:sy n="61" d="100"/>
        </p:scale>
        <p:origin x="109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46C61-AF73-8449-7DCB-451BFE1000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65751C4-D181-B339-71E9-FB4320695D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E90E61-2BB8-F578-D76B-84A45CBB3A4B}"/>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5" name="Footer Placeholder 4">
            <a:extLst>
              <a:ext uri="{FF2B5EF4-FFF2-40B4-BE49-F238E27FC236}">
                <a16:creationId xmlns:a16="http://schemas.microsoft.com/office/drawing/2014/main" id="{29D635DD-2436-2237-99A3-A2935E566D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23458-F098-EBDA-BC5A-5C3D526D66B6}"/>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83749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6F48E-E5CA-D15C-7703-2CB552F07C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335CFA-3AF5-2CD9-FE55-9B03313A5F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138FF0-5C5B-E60F-523B-7B6A614E8C0E}"/>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5" name="Footer Placeholder 4">
            <a:extLst>
              <a:ext uri="{FF2B5EF4-FFF2-40B4-BE49-F238E27FC236}">
                <a16:creationId xmlns:a16="http://schemas.microsoft.com/office/drawing/2014/main" id="{5C306243-874C-650C-E8C8-A370FAD10D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FA703-23A5-8C88-87D1-614AC4CAAE71}"/>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3832938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93AA83-7D17-AD44-E192-BAA3CB0DF9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7384F0C-87A0-156D-3E77-2CF362189F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CD334C-B701-0CA4-EF5C-AA72D47DC6B9}"/>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5" name="Footer Placeholder 4">
            <a:extLst>
              <a:ext uri="{FF2B5EF4-FFF2-40B4-BE49-F238E27FC236}">
                <a16:creationId xmlns:a16="http://schemas.microsoft.com/office/drawing/2014/main" id="{BF11D03F-A71E-B662-1B2D-0D8DA6C89B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0294FE-ABEF-A5AF-3E7B-B0A1E4AB8954}"/>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317801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AF22C-21BE-4AD6-32D1-C34A6CFFA4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D74DF8-55BE-3C00-24C8-E93E95AB3F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F96961-31C8-75BA-CA37-382C406F36DB}"/>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5" name="Footer Placeholder 4">
            <a:extLst>
              <a:ext uri="{FF2B5EF4-FFF2-40B4-BE49-F238E27FC236}">
                <a16:creationId xmlns:a16="http://schemas.microsoft.com/office/drawing/2014/main" id="{3EE68752-6789-7680-EA44-3C0E9FBBE2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51A770-405F-9524-EF0C-F826120BC8B6}"/>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120567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F99A7-D0E4-EA67-B0B3-707315F80D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F1099D-8C24-CF9D-606A-79AF7A1CE2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F144AC-2366-AB60-43BD-88CB621B5689}"/>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5" name="Footer Placeholder 4">
            <a:extLst>
              <a:ext uri="{FF2B5EF4-FFF2-40B4-BE49-F238E27FC236}">
                <a16:creationId xmlns:a16="http://schemas.microsoft.com/office/drawing/2014/main" id="{2AA6B1DC-4F33-A247-E8CB-A26FB9F947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30F239-034B-4A89-CD54-E4425BB834B0}"/>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2113634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963B7-FA97-9C96-84A3-C6E7570685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DE6FD9-AAAA-5AF9-3D5D-B35ED95EA1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AB0EEA-3378-6F9E-4F3F-EB8E250E04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30B177-8AD3-46FF-9EA0-AE2D21E36A60}"/>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6" name="Footer Placeholder 5">
            <a:extLst>
              <a:ext uri="{FF2B5EF4-FFF2-40B4-BE49-F238E27FC236}">
                <a16:creationId xmlns:a16="http://schemas.microsoft.com/office/drawing/2014/main" id="{0CC257BF-4CFE-463E-61BE-6CF59BC78F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A59340-2CFD-431B-3FA2-6A1E98F26EEE}"/>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1113907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B7728-26B5-80B0-070A-8D8CAF1CB3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B610B3-6745-0D06-2764-108DDD23A0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A9BE2A-A2F1-1770-66AF-0B143EF545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3D9253-0A45-1140-4E95-0B1FD95A9E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5CA7CB-674A-BFD1-8671-E4C6798BBA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E09F65-13F7-EC3C-62C2-66A4F812B15D}"/>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8" name="Footer Placeholder 7">
            <a:extLst>
              <a:ext uri="{FF2B5EF4-FFF2-40B4-BE49-F238E27FC236}">
                <a16:creationId xmlns:a16="http://schemas.microsoft.com/office/drawing/2014/main" id="{F681AF78-1A09-47A6-3577-1C96D2ABC1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8155F2-8AA2-FC2A-13E2-1C4D02B1DFF9}"/>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1280242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77919-633D-980E-F64A-C74E4294C6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DD5B58-702E-61A8-2EC1-0BD037C4F0DE}"/>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4" name="Footer Placeholder 3">
            <a:extLst>
              <a:ext uri="{FF2B5EF4-FFF2-40B4-BE49-F238E27FC236}">
                <a16:creationId xmlns:a16="http://schemas.microsoft.com/office/drawing/2014/main" id="{DED86E9B-12A2-E0CD-EDAA-9B1AF7E3ABD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58C88B-7E87-747B-1BC8-AE304CDAE709}"/>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2371907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B22C12-8660-8899-71C0-86E6F39020CB}"/>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3" name="Footer Placeholder 2">
            <a:extLst>
              <a:ext uri="{FF2B5EF4-FFF2-40B4-BE49-F238E27FC236}">
                <a16:creationId xmlns:a16="http://schemas.microsoft.com/office/drawing/2014/main" id="{661D4534-F4F1-4C2C-AE16-D687917112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912B72-C5B2-54C9-7F50-7338A268F28E}"/>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3512882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BE0D9-7A79-80B5-0B10-BBCFB53F5C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9D2E99-A8D1-9FD9-3A8D-0F7FA34D03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28F9BD-7F4B-DABD-47EA-D8D8315AEB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397077-FB67-597A-6EB6-C4042A728DCC}"/>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6" name="Footer Placeholder 5">
            <a:extLst>
              <a:ext uri="{FF2B5EF4-FFF2-40B4-BE49-F238E27FC236}">
                <a16:creationId xmlns:a16="http://schemas.microsoft.com/office/drawing/2014/main" id="{49C699B4-6BBA-5C3F-9239-61EE5A936B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253600-FB05-9E14-1606-3C7B1417DD9F}"/>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1111168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456E8-7CF3-E48E-97C2-4563AF331F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864B00-D927-C013-319B-E37BA79425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F6A5EE-189D-A51A-850F-BE62BD6EF2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97F2BE-0DED-1CED-B897-5B1A2799724B}"/>
              </a:ext>
            </a:extLst>
          </p:cNvPr>
          <p:cNvSpPr>
            <a:spLocks noGrp="1"/>
          </p:cNvSpPr>
          <p:nvPr>
            <p:ph type="dt" sz="half" idx="10"/>
          </p:nvPr>
        </p:nvSpPr>
        <p:spPr/>
        <p:txBody>
          <a:bodyPr/>
          <a:lstStyle/>
          <a:p>
            <a:fld id="{58ECF7B0-0F31-4BB8-A5C4-E3C2DD72B13E}" type="datetimeFigureOut">
              <a:rPr lang="en-US" smtClean="0"/>
              <a:t>3/8/2026</a:t>
            </a:fld>
            <a:endParaRPr lang="en-US"/>
          </a:p>
        </p:txBody>
      </p:sp>
      <p:sp>
        <p:nvSpPr>
          <p:cNvPr id="6" name="Footer Placeholder 5">
            <a:extLst>
              <a:ext uri="{FF2B5EF4-FFF2-40B4-BE49-F238E27FC236}">
                <a16:creationId xmlns:a16="http://schemas.microsoft.com/office/drawing/2014/main" id="{142210AA-B516-AFDE-021E-88F8A82A7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5D14F4-F141-66B0-D014-5667069A0D57}"/>
              </a:ext>
            </a:extLst>
          </p:cNvPr>
          <p:cNvSpPr>
            <a:spLocks noGrp="1"/>
          </p:cNvSpPr>
          <p:nvPr>
            <p:ph type="sldNum" sz="quarter" idx="12"/>
          </p:nvPr>
        </p:nvSpPr>
        <p:spPr/>
        <p:txBody>
          <a:bodyPr/>
          <a:lstStyle/>
          <a:p>
            <a:fld id="{474D4C0F-6552-4396-8667-47FD8E96C459}" type="slidenum">
              <a:rPr lang="en-US" smtClean="0"/>
              <a:t>‹#›</a:t>
            </a:fld>
            <a:endParaRPr lang="en-US"/>
          </a:p>
        </p:txBody>
      </p:sp>
    </p:spTree>
    <p:extLst>
      <p:ext uri="{BB962C8B-B14F-4D97-AF65-F5344CB8AC3E}">
        <p14:creationId xmlns:p14="http://schemas.microsoft.com/office/powerpoint/2010/main" val="3830374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6C5488-FF2B-133F-5596-59DF1697C6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C61CAE-3029-772B-1071-C3E0B71E80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98B4C9-B9BD-C8DF-D294-19D107F615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ECF7B0-0F31-4BB8-A5C4-E3C2DD72B13E}" type="datetimeFigureOut">
              <a:rPr lang="en-US" smtClean="0"/>
              <a:t>3/8/2026</a:t>
            </a:fld>
            <a:endParaRPr lang="en-US"/>
          </a:p>
        </p:txBody>
      </p:sp>
      <p:sp>
        <p:nvSpPr>
          <p:cNvPr id="5" name="Footer Placeholder 4">
            <a:extLst>
              <a:ext uri="{FF2B5EF4-FFF2-40B4-BE49-F238E27FC236}">
                <a16:creationId xmlns:a16="http://schemas.microsoft.com/office/drawing/2014/main" id="{AC3F9D42-B161-F667-87DF-E36552FE19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A8CE297-5317-8777-51F3-CD89627046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4D4C0F-6552-4396-8667-47FD8E96C459}" type="slidenum">
              <a:rPr lang="en-US" smtClean="0"/>
              <a:t>‹#›</a:t>
            </a:fld>
            <a:endParaRPr lang="en-US"/>
          </a:p>
        </p:txBody>
      </p:sp>
    </p:spTree>
    <p:extLst>
      <p:ext uri="{BB962C8B-B14F-4D97-AF65-F5344CB8AC3E}">
        <p14:creationId xmlns:p14="http://schemas.microsoft.com/office/powerpoint/2010/main" val="3546260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00ECE-81C8-575E-E918-C58FF74190CB}"/>
            </a:ext>
          </a:extLst>
        </p:cNvPr>
        <p:cNvGrpSpPr/>
        <p:nvPr/>
      </p:nvGrpSpPr>
      <p:grpSpPr>
        <a:xfrm>
          <a:off x="0" y="0"/>
          <a:ext cx="0" cy="0"/>
          <a:chOff x="0" y="0"/>
          <a:chExt cx="0" cy="0"/>
        </a:xfrm>
      </p:grpSpPr>
      <p:pic>
        <p:nvPicPr>
          <p:cNvPr id="1026" name="Picture 2" descr="Forms response chart. Question title: 1. Please select what you were hoping to find relief from when choosing the Mace Energy Method?&#10;(Select all that apply). Number of responses: 40 responses.">
            <a:extLst>
              <a:ext uri="{FF2B5EF4-FFF2-40B4-BE49-F238E27FC236}">
                <a16:creationId xmlns:a16="http://schemas.microsoft.com/office/drawing/2014/main" id="{62E27A10-D1AE-48F8-5FBD-FA34FE0E33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0238" y="1291452"/>
            <a:ext cx="9834812" cy="526700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B83B8F6-F69B-953F-28F8-DF3BCC1B4187}"/>
              </a:ext>
            </a:extLst>
          </p:cNvPr>
          <p:cNvSpPr txBox="1">
            <a:spLocks/>
          </p:cNvSpPr>
          <p:nvPr/>
        </p:nvSpPr>
        <p:spPr>
          <a:xfrm>
            <a:off x="1193047" y="126124"/>
            <a:ext cx="10229193" cy="997005"/>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p:txBody>
      </p:sp>
    </p:spTree>
    <p:extLst>
      <p:ext uri="{BB962C8B-B14F-4D97-AF65-F5344CB8AC3E}">
        <p14:creationId xmlns:p14="http://schemas.microsoft.com/office/powerpoint/2010/main" val="3477470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EC9B7-1E34-A978-2A2C-8B50401766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47EE1-82CE-A32C-DAF9-534CED5AAEE7}"/>
              </a:ext>
            </a:extLst>
          </p:cNvPr>
          <p:cNvSpPr txBox="1">
            <a:spLocks/>
          </p:cNvSpPr>
          <p:nvPr/>
        </p:nvSpPr>
        <p:spPr>
          <a:xfrm>
            <a:off x="1193047" y="283779"/>
            <a:ext cx="10092935" cy="839350"/>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a:p>
            <a:r>
              <a:rPr lang="en-US" sz="4800" i="1" u="sng" dirty="0">
                <a:solidFill>
                  <a:schemeClr val="accent1"/>
                </a:solidFill>
              </a:rPr>
              <a:t>Why this is significant</a:t>
            </a:r>
          </a:p>
        </p:txBody>
      </p:sp>
      <p:sp>
        <p:nvSpPr>
          <p:cNvPr id="5" name="TextBox 4">
            <a:extLst>
              <a:ext uri="{FF2B5EF4-FFF2-40B4-BE49-F238E27FC236}">
                <a16:creationId xmlns:a16="http://schemas.microsoft.com/office/drawing/2014/main" id="{F0989870-6582-92B9-DAB4-764ADD7B6E6D}"/>
              </a:ext>
            </a:extLst>
          </p:cNvPr>
          <p:cNvSpPr txBox="1"/>
          <p:nvPr/>
        </p:nvSpPr>
        <p:spPr>
          <a:xfrm>
            <a:off x="199696" y="1942825"/>
            <a:ext cx="11792607" cy="4631396"/>
          </a:xfrm>
          <a:prstGeom prst="rect">
            <a:avLst/>
          </a:prstGeom>
          <a:noFill/>
        </p:spPr>
        <p:txBody>
          <a:bodyPr wrap="square">
            <a:spAutoFit/>
          </a:bodyPr>
          <a:lstStyle/>
          <a:p>
            <a:pPr algn="ctr">
              <a:buNone/>
            </a:pPr>
            <a:r>
              <a:rPr lang="en-US" sz="2400" dirty="0">
                <a:solidFill>
                  <a:srgbClr val="0070C0"/>
                </a:solidFill>
              </a:rPr>
              <a:t>Context for Effect  Size</a:t>
            </a:r>
          </a:p>
          <a:p>
            <a:pPr algn="ctr">
              <a:buNone/>
            </a:pPr>
            <a:endParaRPr lang="en-US" sz="2400" dirty="0">
              <a:solidFill>
                <a:srgbClr val="0070C0"/>
              </a:solidFill>
            </a:endParaRPr>
          </a:p>
          <a:p>
            <a:pPr>
              <a:lnSpc>
                <a:spcPct val="200000"/>
              </a:lnSpc>
              <a:buFont typeface="Arial" panose="020B0604020202020204" pitchFamily="34" charset="0"/>
              <a:buChar char="•"/>
            </a:pPr>
            <a:r>
              <a:rPr lang="en-US" dirty="0"/>
              <a:t>Most therapeutic interventions show d = 0.3–0.8 (small to medium).</a:t>
            </a:r>
          </a:p>
          <a:p>
            <a:pPr>
              <a:lnSpc>
                <a:spcPct val="200000"/>
              </a:lnSpc>
              <a:buFont typeface="Arial" panose="020B0604020202020204" pitchFamily="34" charset="0"/>
              <a:buChar char="•"/>
            </a:pPr>
            <a:r>
              <a:rPr lang="en-US" dirty="0"/>
              <a:t>d &gt; 1.0 is rare.</a:t>
            </a:r>
          </a:p>
          <a:p>
            <a:pPr>
              <a:lnSpc>
                <a:spcPct val="200000"/>
              </a:lnSpc>
              <a:buFont typeface="Arial" panose="020B0604020202020204" pitchFamily="34" charset="0"/>
              <a:buChar char="•"/>
            </a:pPr>
            <a:r>
              <a:rPr lang="en-US" dirty="0"/>
              <a:t>d ≈ 3.0 is exceptional.</a:t>
            </a:r>
          </a:p>
          <a:p>
            <a:pPr>
              <a:lnSpc>
                <a:spcPct val="200000"/>
              </a:lnSpc>
              <a:buFont typeface="Arial" panose="020B0604020202020204" pitchFamily="34" charset="0"/>
              <a:buChar char="•"/>
            </a:pPr>
            <a:r>
              <a:rPr lang="en-US" dirty="0"/>
              <a:t> Survey data shows a near tripling of emotional well‑being scores.</a:t>
            </a:r>
          </a:p>
          <a:p>
            <a:pPr>
              <a:lnSpc>
                <a:spcPct val="200000"/>
              </a:lnSpc>
              <a:buFont typeface="Arial" panose="020B0604020202020204" pitchFamily="34" charset="0"/>
              <a:buChar char="•"/>
            </a:pPr>
            <a:r>
              <a:rPr lang="en-US" b="1" u="sng" dirty="0">
                <a:solidFill>
                  <a:srgbClr val="0070C0"/>
                </a:solidFill>
              </a:rPr>
              <a:t>Paired </a:t>
            </a:r>
            <a:r>
              <a:rPr lang="en-US" dirty="0"/>
              <a:t>before/after data shows a statistically significant improvement:</a:t>
            </a:r>
          </a:p>
          <a:p>
            <a:pPr>
              <a:lnSpc>
                <a:spcPct val="200000"/>
              </a:lnSpc>
            </a:pPr>
            <a:r>
              <a:rPr lang="en-US" dirty="0"/>
              <a:t>   (p &lt; 0.0000000000000000001) with a very large effect size (d = 2.86)</a:t>
            </a:r>
          </a:p>
          <a:p>
            <a:pPr>
              <a:lnSpc>
                <a:spcPct val="200000"/>
              </a:lnSpc>
              <a:buFont typeface="Arial" panose="020B0604020202020204" pitchFamily="34" charset="0"/>
              <a:buChar char="•"/>
            </a:pPr>
            <a:endParaRPr lang="en-US" dirty="0"/>
          </a:p>
        </p:txBody>
      </p:sp>
    </p:spTree>
    <p:extLst>
      <p:ext uri="{BB962C8B-B14F-4D97-AF65-F5344CB8AC3E}">
        <p14:creationId xmlns:p14="http://schemas.microsoft.com/office/powerpoint/2010/main" val="1752353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97A18-1E31-676E-5BD0-D0CB2D89A7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4D27C-2F1E-7972-6F53-A0A79E3DEADF}"/>
              </a:ext>
            </a:extLst>
          </p:cNvPr>
          <p:cNvSpPr txBox="1">
            <a:spLocks/>
          </p:cNvSpPr>
          <p:nvPr/>
        </p:nvSpPr>
        <p:spPr>
          <a:xfrm>
            <a:off x="1193047" y="283779"/>
            <a:ext cx="10092935" cy="839350"/>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a:p>
            <a:r>
              <a:rPr lang="en-US" sz="4800" dirty="0">
                <a:solidFill>
                  <a:schemeClr val="accent1"/>
                </a:solidFill>
              </a:rPr>
              <a:t>Testimonials</a:t>
            </a:r>
          </a:p>
        </p:txBody>
      </p:sp>
      <p:sp>
        <p:nvSpPr>
          <p:cNvPr id="4" name="TextBox 3">
            <a:extLst>
              <a:ext uri="{FF2B5EF4-FFF2-40B4-BE49-F238E27FC236}">
                <a16:creationId xmlns:a16="http://schemas.microsoft.com/office/drawing/2014/main" id="{7DE592A7-321A-EC01-9CE1-FED8241C8489}"/>
              </a:ext>
            </a:extLst>
          </p:cNvPr>
          <p:cNvSpPr txBox="1"/>
          <p:nvPr/>
        </p:nvSpPr>
        <p:spPr>
          <a:xfrm>
            <a:off x="1964432" y="5418148"/>
            <a:ext cx="10227568" cy="584775"/>
          </a:xfrm>
          <a:prstGeom prst="rect">
            <a:avLst/>
          </a:prstGeom>
          <a:noFill/>
        </p:spPr>
        <p:txBody>
          <a:bodyPr wrap="square">
            <a:spAutoFit/>
          </a:bodyPr>
          <a:lstStyle/>
          <a:p>
            <a:r>
              <a:rPr lang="en-US" sz="1600" dirty="0"/>
              <a:t>“This was one of the most incredible experiences I’ve had and effective at releasing negative emotions and energies I’ve had. A lot of the negative energy I had to try to put myself first or to be right is just gone”</a:t>
            </a:r>
          </a:p>
        </p:txBody>
      </p:sp>
      <p:sp>
        <p:nvSpPr>
          <p:cNvPr id="6" name="TextBox 5">
            <a:extLst>
              <a:ext uri="{FF2B5EF4-FFF2-40B4-BE49-F238E27FC236}">
                <a16:creationId xmlns:a16="http://schemas.microsoft.com/office/drawing/2014/main" id="{82F86DB7-69BA-2A89-1CD1-853F2323D967}"/>
              </a:ext>
            </a:extLst>
          </p:cNvPr>
          <p:cNvSpPr txBox="1"/>
          <p:nvPr/>
        </p:nvSpPr>
        <p:spPr>
          <a:xfrm>
            <a:off x="98844" y="4192357"/>
            <a:ext cx="9963807" cy="646331"/>
          </a:xfrm>
          <a:prstGeom prst="rect">
            <a:avLst/>
          </a:prstGeom>
          <a:noFill/>
        </p:spPr>
        <p:txBody>
          <a:bodyPr wrap="square">
            <a:spAutoFit/>
          </a:bodyPr>
          <a:lstStyle/>
          <a:p>
            <a:r>
              <a:rPr lang="en-US" b="0" i="0" dirty="0">
                <a:solidFill>
                  <a:srgbClr val="1F1F1F"/>
                </a:solidFill>
                <a:effectLst/>
                <a:latin typeface="Roboto" panose="02000000000000000000" pitchFamily="2" charset="0"/>
              </a:rPr>
              <a:t>“I feel less triggered by old memories and mistakes, and lighter in general. </a:t>
            </a:r>
            <a:r>
              <a:rPr lang="en-US" dirty="0">
                <a:solidFill>
                  <a:srgbClr val="1F1F1F"/>
                </a:solidFill>
                <a:latin typeface="Roboto" panose="02000000000000000000" pitchFamily="2" charset="0"/>
              </a:rPr>
              <a:t>Practitioner</a:t>
            </a:r>
            <a:r>
              <a:rPr lang="en-US" b="0" i="0" dirty="0">
                <a:solidFill>
                  <a:srgbClr val="1F1F1F"/>
                </a:solidFill>
                <a:effectLst/>
                <a:latin typeface="Roboto" panose="02000000000000000000" pitchFamily="2" charset="0"/>
              </a:rPr>
              <a:t> was passionate, thorough and caring during my session. I would recommend this method to others.”</a:t>
            </a:r>
            <a:endParaRPr lang="en-US" dirty="0"/>
          </a:p>
        </p:txBody>
      </p:sp>
      <p:sp>
        <p:nvSpPr>
          <p:cNvPr id="8" name="TextBox 7">
            <a:extLst>
              <a:ext uri="{FF2B5EF4-FFF2-40B4-BE49-F238E27FC236}">
                <a16:creationId xmlns:a16="http://schemas.microsoft.com/office/drawing/2014/main" id="{7C850BF8-31E4-4E7E-2533-02B6F5D4D6DF}"/>
              </a:ext>
            </a:extLst>
          </p:cNvPr>
          <p:cNvSpPr txBox="1"/>
          <p:nvPr/>
        </p:nvSpPr>
        <p:spPr>
          <a:xfrm>
            <a:off x="536028" y="2989935"/>
            <a:ext cx="11655972" cy="738664"/>
          </a:xfrm>
          <a:prstGeom prst="rect">
            <a:avLst/>
          </a:prstGeom>
          <a:noFill/>
        </p:spPr>
        <p:txBody>
          <a:bodyPr wrap="square">
            <a:spAutoFit/>
          </a:bodyPr>
          <a:lstStyle/>
          <a:p>
            <a:r>
              <a:rPr lang="en-US" sz="1400" b="0" i="0" dirty="0">
                <a:solidFill>
                  <a:srgbClr val="1F1F1F"/>
                </a:solidFill>
                <a:effectLst/>
                <a:latin typeface="Roboto" panose="02000000000000000000" pitchFamily="2" charset="0"/>
              </a:rPr>
              <a:t>“I felt I had no control over anger and frustration. Especially when trying to improve upon my marriage. I would take a couple steps forward then two steps back. It was continually on edge as though the next outburst would seal my fate. Since my time with Dr. Jerry, my progress has steadily improved that I notice greater peace and less need to validate myself at the expense of others.”</a:t>
            </a:r>
            <a:endParaRPr lang="en-US" sz="1400" dirty="0"/>
          </a:p>
        </p:txBody>
      </p:sp>
      <p:sp>
        <p:nvSpPr>
          <p:cNvPr id="10" name="TextBox 9">
            <a:extLst>
              <a:ext uri="{FF2B5EF4-FFF2-40B4-BE49-F238E27FC236}">
                <a16:creationId xmlns:a16="http://schemas.microsoft.com/office/drawing/2014/main" id="{81DD96E8-9FC6-3F07-AE7A-94F1CF9E4D6A}"/>
              </a:ext>
            </a:extLst>
          </p:cNvPr>
          <p:cNvSpPr txBox="1"/>
          <p:nvPr/>
        </p:nvSpPr>
        <p:spPr>
          <a:xfrm>
            <a:off x="193438" y="1979588"/>
            <a:ext cx="11655971" cy="523220"/>
          </a:xfrm>
          <a:prstGeom prst="rect">
            <a:avLst/>
          </a:prstGeom>
          <a:noFill/>
        </p:spPr>
        <p:txBody>
          <a:bodyPr wrap="square">
            <a:spAutoFit/>
          </a:bodyPr>
          <a:lstStyle/>
          <a:p>
            <a:r>
              <a:rPr lang="en-US" sz="1400" b="0" i="0" dirty="0">
                <a:solidFill>
                  <a:srgbClr val="1F1F1F"/>
                </a:solidFill>
                <a:effectLst/>
                <a:latin typeface="Roboto" panose="02000000000000000000" pitchFamily="2" charset="0"/>
              </a:rPr>
              <a:t>“I used to feel as though I was stuck in the past, as if I had never truly grown up—still like a child who wasn’t seen or heard. I struggled to speak with confidence, especially with tall men who spoke in a way that reminded me of my father and later of my partners”</a:t>
            </a:r>
            <a:endParaRPr lang="en-US" sz="1400" dirty="0"/>
          </a:p>
        </p:txBody>
      </p:sp>
    </p:spTree>
    <p:extLst>
      <p:ext uri="{BB962C8B-B14F-4D97-AF65-F5344CB8AC3E}">
        <p14:creationId xmlns:p14="http://schemas.microsoft.com/office/powerpoint/2010/main" val="990945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30789-F320-8C69-5DEF-46B544974E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4F42B4-E28A-A38E-4804-944B165E5D9D}"/>
              </a:ext>
            </a:extLst>
          </p:cNvPr>
          <p:cNvSpPr txBox="1">
            <a:spLocks/>
          </p:cNvSpPr>
          <p:nvPr/>
        </p:nvSpPr>
        <p:spPr>
          <a:xfrm>
            <a:off x="1193047" y="283779"/>
            <a:ext cx="10092935" cy="839350"/>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a:p>
            <a:r>
              <a:rPr lang="en-US" sz="4800" dirty="0">
                <a:solidFill>
                  <a:schemeClr val="accent1"/>
                </a:solidFill>
              </a:rPr>
              <a:t>Testimonials</a:t>
            </a:r>
          </a:p>
        </p:txBody>
      </p:sp>
      <p:sp>
        <p:nvSpPr>
          <p:cNvPr id="9" name="TextBox 8">
            <a:extLst>
              <a:ext uri="{FF2B5EF4-FFF2-40B4-BE49-F238E27FC236}">
                <a16:creationId xmlns:a16="http://schemas.microsoft.com/office/drawing/2014/main" id="{194694B3-B57D-BD23-F848-86ED73609AA7}"/>
              </a:ext>
            </a:extLst>
          </p:cNvPr>
          <p:cNvSpPr txBox="1"/>
          <p:nvPr/>
        </p:nvSpPr>
        <p:spPr>
          <a:xfrm>
            <a:off x="667407" y="3709362"/>
            <a:ext cx="11524593" cy="646331"/>
          </a:xfrm>
          <a:prstGeom prst="rect">
            <a:avLst/>
          </a:prstGeom>
          <a:noFill/>
        </p:spPr>
        <p:txBody>
          <a:bodyPr wrap="square">
            <a:spAutoFit/>
          </a:bodyPr>
          <a:lstStyle/>
          <a:p>
            <a:r>
              <a:rPr lang="en-US" dirty="0"/>
              <a:t>Recognition of patterns that were controlling Me and the ability to differentiate between my </a:t>
            </a:r>
            <a:r>
              <a:rPr lang="en-US" dirty="0" err="1"/>
              <a:t>patrner's</a:t>
            </a:r>
            <a:r>
              <a:rPr lang="en-US" dirty="0"/>
              <a:t> baggage and mine. I saw past the "veil" as it were, and am "seeing me" on a more objective level.</a:t>
            </a:r>
            <a:endParaRPr lang="en-US" sz="1200" dirty="0"/>
          </a:p>
        </p:txBody>
      </p:sp>
      <p:sp>
        <p:nvSpPr>
          <p:cNvPr id="12" name="TextBox 11">
            <a:extLst>
              <a:ext uri="{FF2B5EF4-FFF2-40B4-BE49-F238E27FC236}">
                <a16:creationId xmlns:a16="http://schemas.microsoft.com/office/drawing/2014/main" id="{E2380E6E-0313-08C3-5F77-F944546EDD27}"/>
              </a:ext>
            </a:extLst>
          </p:cNvPr>
          <p:cNvSpPr txBox="1"/>
          <p:nvPr/>
        </p:nvSpPr>
        <p:spPr>
          <a:xfrm>
            <a:off x="446031" y="2254663"/>
            <a:ext cx="11299935" cy="646331"/>
          </a:xfrm>
          <a:prstGeom prst="rect">
            <a:avLst/>
          </a:prstGeom>
          <a:noFill/>
        </p:spPr>
        <p:txBody>
          <a:bodyPr wrap="square">
            <a:spAutoFit/>
          </a:bodyPr>
          <a:lstStyle/>
          <a:p>
            <a:r>
              <a:rPr lang="en-US" dirty="0"/>
              <a:t>It was a life changing experience. It feels like a million pounds of weight has been lifted off my back and that my energy has been restored to me.</a:t>
            </a:r>
          </a:p>
        </p:txBody>
      </p:sp>
    </p:spTree>
    <p:extLst>
      <p:ext uri="{BB962C8B-B14F-4D97-AF65-F5344CB8AC3E}">
        <p14:creationId xmlns:p14="http://schemas.microsoft.com/office/powerpoint/2010/main" val="285738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9B7F5-7B78-8452-E42F-5D745BA1B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2BAE3-F37F-90CD-6AF1-7A1E73D9718D}"/>
              </a:ext>
            </a:extLst>
          </p:cNvPr>
          <p:cNvSpPr txBox="1">
            <a:spLocks/>
          </p:cNvSpPr>
          <p:nvPr/>
        </p:nvSpPr>
        <p:spPr>
          <a:xfrm>
            <a:off x="1224578" y="0"/>
            <a:ext cx="10229193" cy="997005"/>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p:txBody>
      </p:sp>
      <p:pic>
        <p:nvPicPr>
          <p:cNvPr id="2050" name="Picture 2" descr="Forms response chart. Question title: 2. How did you feel before  your Mace session.  &#10;&#10;With 1 being very bad and 10 being very much better.  &#10;&#10;&#10;. Number of responses: 40 responses.">
            <a:extLst>
              <a:ext uri="{FF2B5EF4-FFF2-40B4-BE49-F238E27FC236}">
                <a16:creationId xmlns:a16="http://schemas.microsoft.com/office/drawing/2014/main" id="{43C164D9-5F98-CDE7-0EBF-C85A20D8C4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696" y="1406534"/>
            <a:ext cx="10229192" cy="51985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2285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0B130-D44D-5877-2A5A-0266CC0863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77B782-7C41-2615-F403-29B9C96E0330}"/>
              </a:ext>
            </a:extLst>
          </p:cNvPr>
          <p:cNvSpPr txBox="1">
            <a:spLocks/>
          </p:cNvSpPr>
          <p:nvPr/>
        </p:nvSpPr>
        <p:spPr>
          <a:xfrm>
            <a:off x="1193047" y="283779"/>
            <a:ext cx="10092935" cy="83935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p:txBody>
      </p:sp>
      <p:pic>
        <p:nvPicPr>
          <p:cNvPr id="4098" name="Picture 2" descr="Forms response chart. Question title: 3.   How did you feel after  your Mace session.  &#10;&#10;With 1 being very bad and 10 being very much better.  . Number of responses: 40 responses.">
            <a:extLst>
              <a:ext uri="{FF2B5EF4-FFF2-40B4-BE49-F238E27FC236}">
                <a16:creationId xmlns:a16="http://schemas.microsoft.com/office/drawing/2014/main" id="{7EA1D112-9C63-FB6F-ECA4-1D6BD22904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1497724"/>
            <a:ext cx="10547507" cy="5076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0644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CC30D-A262-FB67-DBDD-93537F4147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58D41-0982-E1AC-9C88-94B00C624C6A}"/>
              </a:ext>
            </a:extLst>
          </p:cNvPr>
          <p:cNvSpPr txBox="1">
            <a:spLocks/>
          </p:cNvSpPr>
          <p:nvPr/>
        </p:nvSpPr>
        <p:spPr>
          <a:xfrm>
            <a:off x="1193047" y="283779"/>
            <a:ext cx="10092935" cy="83935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p:txBody>
      </p:sp>
      <p:pic>
        <p:nvPicPr>
          <p:cNvPr id="5122" name="Picture 2" descr="Forms response chart. Question title: 4. Regarding goal achievement; Did you address what you wanted to achieve in this session?. Number of responses: 40 responses.">
            <a:extLst>
              <a:ext uri="{FF2B5EF4-FFF2-40B4-BE49-F238E27FC236}">
                <a16:creationId xmlns:a16="http://schemas.microsoft.com/office/drawing/2014/main" id="{EA40D890-B4AB-B75F-9697-3B05C530FC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7229" y="1513490"/>
            <a:ext cx="10197542" cy="42901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0966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5E58C-CDE2-AC96-430E-13BA481DCC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162236-795F-0CA8-88EE-329FDCBDEAF1}"/>
              </a:ext>
            </a:extLst>
          </p:cNvPr>
          <p:cNvSpPr txBox="1">
            <a:spLocks/>
          </p:cNvSpPr>
          <p:nvPr/>
        </p:nvSpPr>
        <p:spPr>
          <a:xfrm>
            <a:off x="1193047" y="283779"/>
            <a:ext cx="10092935" cy="83935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p:txBody>
      </p:sp>
      <p:pic>
        <p:nvPicPr>
          <p:cNvPr id="6146" name="Picture 2" descr="Forms response chart. Question title: 5. Regarding goal achievement; Did you  achieve  what you wanted to address in this session? . Number of responses: 40 responses.">
            <a:extLst>
              <a:ext uri="{FF2B5EF4-FFF2-40B4-BE49-F238E27FC236}">
                <a16:creationId xmlns:a16="http://schemas.microsoft.com/office/drawing/2014/main" id="{93D87887-B07D-AC1B-2656-54BE175C4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317" y="1624059"/>
            <a:ext cx="10946524" cy="4605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4166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71437-AAC6-55A6-9299-A218C8D59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C5BEB-D98D-1B7B-37EF-D9AC789ABB30}"/>
              </a:ext>
            </a:extLst>
          </p:cNvPr>
          <p:cNvSpPr txBox="1">
            <a:spLocks/>
          </p:cNvSpPr>
          <p:nvPr/>
        </p:nvSpPr>
        <p:spPr>
          <a:xfrm>
            <a:off x="1508234" y="1710559"/>
            <a:ext cx="8881242" cy="1718441"/>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7800" b="1" dirty="0">
                <a:solidFill>
                  <a:srgbClr val="0070C0"/>
                </a:solidFill>
              </a:rPr>
              <a:t>The Mace Energy Method </a:t>
            </a:r>
          </a:p>
          <a:p>
            <a:r>
              <a:rPr lang="en-US" sz="4800" dirty="0"/>
              <a:t>Clinical Summary of Statistical Results</a:t>
            </a:r>
            <a:br>
              <a:rPr lang="en-US" sz="4800" b="1" dirty="0"/>
            </a:br>
            <a:r>
              <a:rPr lang="en-US" sz="2200" b="1" i="1" dirty="0"/>
              <a:t>Before/After Emotional State Analysis</a:t>
            </a:r>
            <a:endParaRPr lang="en-US" sz="2200" b="1" dirty="0"/>
          </a:p>
        </p:txBody>
      </p:sp>
    </p:spTree>
    <p:extLst>
      <p:ext uri="{BB962C8B-B14F-4D97-AF65-F5344CB8AC3E}">
        <p14:creationId xmlns:p14="http://schemas.microsoft.com/office/powerpoint/2010/main" val="1227824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19169-FE50-3A6D-B5FE-EF9E787BE6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B5D8E0-5241-E6BA-DF6D-A702A0E145A8}"/>
              </a:ext>
            </a:extLst>
          </p:cNvPr>
          <p:cNvSpPr txBox="1">
            <a:spLocks/>
          </p:cNvSpPr>
          <p:nvPr/>
        </p:nvSpPr>
        <p:spPr>
          <a:xfrm>
            <a:off x="4742864" y="767841"/>
            <a:ext cx="2335854" cy="639704"/>
          </a:xfrm>
          <a:prstGeom prst="rect">
            <a:avLst/>
          </a:prstGeom>
        </p:spPr>
        <p:txBody>
          <a:bodyPr vert="horz" lIns="91440" tIns="45720" rIns="91440" bIns="4572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800" i="1" u="sng" dirty="0">
              <a:solidFill>
                <a:schemeClr val="accent1"/>
              </a:solidFill>
            </a:endParaRPr>
          </a:p>
          <a:p>
            <a:r>
              <a:rPr lang="en-US" sz="4800" i="1" u="sng" dirty="0">
                <a:solidFill>
                  <a:schemeClr val="accent1"/>
                </a:solidFill>
              </a:rPr>
              <a:t>Summary</a:t>
            </a:r>
          </a:p>
        </p:txBody>
      </p:sp>
      <p:sp>
        <p:nvSpPr>
          <p:cNvPr id="3" name="Title 1">
            <a:extLst>
              <a:ext uri="{FF2B5EF4-FFF2-40B4-BE49-F238E27FC236}">
                <a16:creationId xmlns:a16="http://schemas.microsoft.com/office/drawing/2014/main" id="{F7AA08CA-3E59-15C4-8DE0-E04395048F71}"/>
              </a:ext>
            </a:extLst>
          </p:cNvPr>
          <p:cNvSpPr txBox="1">
            <a:spLocks/>
          </p:cNvSpPr>
          <p:nvPr/>
        </p:nvSpPr>
        <p:spPr>
          <a:xfrm>
            <a:off x="1049532" y="1933903"/>
            <a:ext cx="10092935" cy="8393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800" dirty="0">
              <a:solidFill>
                <a:schemeClr val="accent1"/>
              </a:solidFill>
            </a:endParaRPr>
          </a:p>
          <a:p>
            <a:endParaRPr lang="en-US" sz="4800" dirty="0">
              <a:solidFill>
                <a:schemeClr val="accent1"/>
              </a:solidFill>
            </a:endParaRPr>
          </a:p>
        </p:txBody>
      </p:sp>
      <p:sp>
        <p:nvSpPr>
          <p:cNvPr id="13" name="Rectangle 5">
            <a:extLst>
              <a:ext uri="{FF2B5EF4-FFF2-40B4-BE49-F238E27FC236}">
                <a16:creationId xmlns:a16="http://schemas.microsoft.com/office/drawing/2014/main" id="{3330032D-EB7B-2393-6E09-6DE79BAD1565}"/>
              </a:ext>
            </a:extLst>
          </p:cNvPr>
          <p:cNvSpPr>
            <a:spLocks noChangeArrowheads="1"/>
          </p:cNvSpPr>
          <p:nvPr/>
        </p:nvSpPr>
        <p:spPr bwMode="auto">
          <a:xfrm>
            <a:off x="1446203" y="2757717"/>
            <a:ext cx="867737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 Before/after Mace session scores show an </a:t>
            </a:r>
            <a:r>
              <a:rPr kumimoji="0" lang="en-US" altLang="en-US" sz="1800" b="1" i="0" u="none" strike="noStrike" cap="none" normalizeH="0" baseline="0" dirty="0">
                <a:ln>
                  <a:noFill/>
                </a:ln>
                <a:solidFill>
                  <a:schemeClr val="tx1"/>
                </a:solidFill>
                <a:effectLst/>
                <a:latin typeface="Arial" panose="020B0604020202020204" pitchFamily="34" charset="0"/>
              </a:rPr>
              <a:t>extremely significant improvement.</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Rectangle 6">
            <a:extLst>
              <a:ext uri="{FF2B5EF4-FFF2-40B4-BE49-F238E27FC236}">
                <a16:creationId xmlns:a16="http://schemas.microsoft.com/office/drawing/2014/main" id="{A75230F8-4E39-074B-E6EE-5F39D3502F36}"/>
              </a:ext>
            </a:extLst>
          </p:cNvPr>
          <p:cNvSpPr>
            <a:spLocks noChangeArrowheads="1"/>
          </p:cNvSpPr>
          <p:nvPr/>
        </p:nvSpPr>
        <p:spPr bwMode="auto">
          <a:xfrm>
            <a:off x="751489" y="1995487"/>
            <a:ext cx="232278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400" b="0" i="1" u="none" strike="noStrike" cap="none" normalizeH="0" baseline="0" dirty="0">
                <a:ln>
                  <a:noFill/>
                </a:ln>
                <a:solidFill>
                  <a:srgbClr val="0070C0"/>
                </a:solidFill>
                <a:effectLst/>
                <a:latin typeface="Arial" panose="020B0604020202020204" pitchFamily="34" charset="0"/>
              </a:rPr>
              <a:t>Key Findings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 name="Rectangle 7">
            <a:extLst>
              <a:ext uri="{FF2B5EF4-FFF2-40B4-BE49-F238E27FC236}">
                <a16:creationId xmlns:a16="http://schemas.microsoft.com/office/drawing/2014/main" id="{9210DDD7-8066-0F65-8033-C7620FB5EAE8}"/>
              </a:ext>
            </a:extLst>
          </p:cNvPr>
          <p:cNvSpPr>
            <a:spLocks noChangeArrowheads="1"/>
          </p:cNvSpPr>
          <p:nvPr/>
        </p:nvSpPr>
        <p:spPr bwMode="auto">
          <a:xfrm>
            <a:off x="1446203" y="3357881"/>
            <a:ext cx="854913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 t = 17.84</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1" i="0" u="none" strike="noStrike" cap="none" normalizeH="0" baseline="0" dirty="0">
                <a:ln>
                  <a:noFill/>
                </a:ln>
                <a:solidFill>
                  <a:schemeClr val="tx1"/>
                </a:solidFill>
                <a:effectLst/>
                <a:latin typeface="Arial" panose="020B0604020202020204" pitchFamily="34" charset="0"/>
              </a:rPr>
              <a:t>p ≈ 4.6 × 10⁻²⁰</a:t>
            </a:r>
            <a:r>
              <a:rPr kumimoji="0" lang="en-US" altLang="en-US" sz="1800" b="0" i="0" u="none" strike="noStrike" cap="none" normalizeH="0" baseline="0" dirty="0">
                <a:ln>
                  <a:noFill/>
                </a:ln>
                <a:solidFill>
                  <a:schemeClr val="tx1"/>
                </a:solidFill>
                <a:effectLst/>
                <a:latin typeface="Arial" panose="020B0604020202020204" pitchFamily="34" charset="0"/>
              </a:rPr>
              <a:t> (probability this occurred by chance is essentially zero).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 name="Rectangle 8">
            <a:extLst>
              <a:ext uri="{FF2B5EF4-FFF2-40B4-BE49-F238E27FC236}">
                <a16:creationId xmlns:a16="http://schemas.microsoft.com/office/drawing/2014/main" id="{8FFE2204-FDB3-18BE-F9B0-38364571238D}"/>
              </a:ext>
            </a:extLst>
          </p:cNvPr>
          <p:cNvSpPr>
            <a:spLocks noChangeArrowheads="1"/>
          </p:cNvSpPr>
          <p:nvPr/>
        </p:nvSpPr>
        <p:spPr bwMode="auto">
          <a:xfrm>
            <a:off x="1438914" y="4084748"/>
            <a:ext cx="9601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 Effect size (Cohen’s d = 2.86) — considered enormous in psychological research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7" name="Title 1">
            <a:extLst>
              <a:ext uri="{FF2B5EF4-FFF2-40B4-BE49-F238E27FC236}">
                <a16:creationId xmlns:a16="http://schemas.microsoft.com/office/drawing/2014/main" id="{702FE04C-9591-8AB3-D87A-BFF6F7F3A048}"/>
              </a:ext>
            </a:extLst>
          </p:cNvPr>
          <p:cNvSpPr txBox="1">
            <a:spLocks/>
          </p:cNvSpPr>
          <p:nvPr/>
        </p:nvSpPr>
        <p:spPr>
          <a:xfrm>
            <a:off x="1193046" y="167807"/>
            <a:ext cx="10092935" cy="83935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p:txBody>
      </p:sp>
    </p:spTree>
    <p:extLst>
      <p:ext uri="{BB962C8B-B14F-4D97-AF65-F5344CB8AC3E}">
        <p14:creationId xmlns:p14="http://schemas.microsoft.com/office/powerpoint/2010/main" val="3441343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77992-E235-8351-7B0A-B8576D1DEA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32845-611C-326D-A014-0E8EF73B1836}"/>
              </a:ext>
            </a:extLst>
          </p:cNvPr>
          <p:cNvSpPr txBox="1">
            <a:spLocks/>
          </p:cNvSpPr>
          <p:nvPr/>
        </p:nvSpPr>
        <p:spPr>
          <a:xfrm>
            <a:off x="1193047" y="283779"/>
            <a:ext cx="10092935" cy="839350"/>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a:p>
            <a:r>
              <a:rPr lang="en-US" sz="4800" u="sng" dirty="0">
                <a:solidFill>
                  <a:schemeClr val="accent1"/>
                </a:solidFill>
              </a:rPr>
              <a:t>Statistical Results Table</a:t>
            </a:r>
          </a:p>
        </p:txBody>
      </p:sp>
      <p:pic>
        <p:nvPicPr>
          <p:cNvPr id="4" name="Picture 3">
            <a:extLst>
              <a:ext uri="{FF2B5EF4-FFF2-40B4-BE49-F238E27FC236}">
                <a16:creationId xmlns:a16="http://schemas.microsoft.com/office/drawing/2014/main" id="{48D2543C-27CC-BA1A-9FF3-B8452EBDF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093" y="2013105"/>
            <a:ext cx="11328841" cy="3236812"/>
          </a:xfrm>
          <a:prstGeom prst="rect">
            <a:avLst/>
          </a:prstGeom>
        </p:spPr>
      </p:pic>
    </p:spTree>
    <p:extLst>
      <p:ext uri="{BB962C8B-B14F-4D97-AF65-F5344CB8AC3E}">
        <p14:creationId xmlns:p14="http://schemas.microsoft.com/office/powerpoint/2010/main" val="1811216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41459-CFC6-74F2-2F3C-ECE495B86D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D4E668-0347-5EAD-FF0D-14B4E89E70FA}"/>
              </a:ext>
            </a:extLst>
          </p:cNvPr>
          <p:cNvSpPr txBox="1">
            <a:spLocks/>
          </p:cNvSpPr>
          <p:nvPr/>
        </p:nvSpPr>
        <p:spPr>
          <a:xfrm>
            <a:off x="1193047" y="283779"/>
            <a:ext cx="10092935" cy="839350"/>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solidFill>
                  <a:schemeClr val="accent1"/>
                </a:solidFill>
              </a:rPr>
              <a:t>Mace Energy Impact Survey 2024-Present</a:t>
            </a:r>
          </a:p>
          <a:p>
            <a:r>
              <a:rPr lang="en-US" sz="4800" i="1" dirty="0">
                <a:solidFill>
                  <a:srgbClr val="0070C0"/>
                </a:solidFill>
              </a:rPr>
              <a:t>Interpretation in Plain Language</a:t>
            </a:r>
            <a:endParaRPr lang="en-US" sz="4800" i="1" u="sng" dirty="0">
              <a:solidFill>
                <a:srgbClr val="0070C0"/>
              </a:solidFill>
            </a:endParaRPr>
          </a:p>
        </p:txBody>
      </p:sp>
      <p:sp>
        <p:nvSpPr>
          <p:cNvPr id="5" name="TextBox 4">
            <a:extLst>
              <a:ext uri="{FF2B5EF4-FFF2-40B4-BE49-F238E27FC236}">
                <a16:creationId xmlns:a16="http://schemas.microsoft.com/office/drawing/2014/main" id="{8191E005-C920-B2FD-F03C-489CA3DCF632}"/>
              </a:ext>
            </a:extLst>
          </p:cNvPr>
          <p:cNvSpPr txBox="1"/>
          <p:nvPr/>
        </p:nvSpPr>
        <p:spPr>
          <a:xfrm>
            <a:off x="204951" y="2096897"/>
            <a:ext cx="11782097" cy="2943563"/>
          </a:xfrm>
          <a:prstGeom prst="rect">
            <a:avLst/>
          </a:prstGeom>
          <a:noFill/>
        </p:spPr>
        <p:txBody>
          <a:bodyPr wrap="square">
            <a:spAutoFit/>
          </a:bodyPr>
          <a:lstStyle/>
          <a:p>
            <a:pPr algn="ctr"/>
            <a:r>
              <a:rPr lang="en-US" sz="2400" dirty="0">
                <a:solidFill>
                  <a:srgbClr val="0070C0"/>
                </a:solidFill>
              </a:rPr>
              <a:t>What the Results Indicate</a:t>
            </a:r>
          </a:p>
          <a:p>
            <a:endParaRPr lang="en-US" sz="2400" dirty="0"/>
          </a:p>
          <a:p>
            <a:pPr>
              <a:lnSpc>
                <a:spcPct val="200000"/>
              </a:lnSpc>
            </a:pPr>
            <a:r>
              <a:rPr lang="en-US" sz="2400" dirty="0"/>
              <a:t>- Participants showed substantial improvement in emotional state after a Mace session.</a:t>
            </a:r>
          </a:p>
          <a:p>
            <a:pPr>
              <a:lnSpc>
                <a:spcPct val="200000"/>
              </a:lnSpc>
            </a:pPr>
            <a:r>
              <a:rPr lang="en-US" sz="2400" dirty="0"/>
              <a:t>- The magnitude of change is unusually strong compared to typical therapeutic interventions.</a:t>
            </a:r>
          </a:p>
          <a:p>
            <a:pPr>
              <a:lnSpc>
                <a:spcPct val="200000"/>
              </a:lnSpc>
            </a:pPr>
            <a:r>
              <a:rPr lang="en-US" sz="2400" dirty="0"/>
              <a:t>- These results provide compelling evidence of the method’s impact.</a:t>
            </a:r>
          </a:p>
        </p:txBody>
      </p:sp>
    </p:spTree>
    <p:extLst>
      <p:ext uri="{BB962C8B-B14F-4D97-AF65-F5344CB8AC3E}">
        <p14:creationId xmlns:p14="http://schemas.microsoft.com/office/powerpoint/2010/main" val="24934574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541</Words>
  <Application>Microsoft Office PowerPoint</Application>
  <PresentationFormat>Widescreen</PresentationFormat>
  <Paragraphs>43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Daviana Jimenez</dc:creator>
  <cp:lastModifiedBy>Daviana Jimenez</cp:lastModifiedBy>
  <cp:revision>3</cp:revision>
  <dcterms:created xsi:type="dcterms:W3CDTF">2026-03-08T20:39:33Z</dcterms:created>
  <dcterms:modified xsi:type="dcterms:W3CDTF">2026-03-08T21:49:49Z</dcterms:modified>
</cp:coreProperties>
</file>